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4"/>
  </p:notesMasterIdLst>
  <p:sldIdLst>
    <p:sldId id="256" r:id="rId2"/>
    <p:sldId id="258" r:id="rId3"/>
    <p:sldId id="259" r:id="rId4"/>
    <p:sldId id="288" r:id="rId5"/>
    <p:sldId id="308" r:id="rId6"/>
    <p:sldId id="267" r:id="rId7"/>
    <p:sldId id="309" r:id="rId8"/>
    <p:sldId id="310" r:id="rId9"/>
    <p:sldId id="312" r:id="rId10"/>
    <p:sldId id="313" r:id="rId11"/>
    <p:sldId id="314" r:id="rId12"/>
    <p:sldId id="316" r:id="rId13"/>
  </p:sldIdLst>
  <p:sldSz cx="9144000" cy="5143500" type="screen16x9"/>
  <p:notesSz cx="6858000" cy="9144000"/>
  <p:embeddedFontLst>
    <p:embeddedFont>
      <p:font typeface="Squada One" panose="020B0604020202020204" charset="0"/>
      <p:regular r:id="rId15"/>
    </p:embeddedFont>
    <p:embeddedFont>
      <p:font typeface="Titillium Web" panose="000005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C171B-B518-4939-843C-29B37A624471}">
  <a:tblStyle styleId="{F4FC171B-B518-4939-843C-29B37A6244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4660"/>
  </p:normalViewPr>
  <p:slideViewPr>
    <p:cSldViewPr snapToGrid="0">
      <p:cViewPr varScale="1">
        <p:scale>
          <a:sx n="78" d="100"/>
          <a:sy n="78" d="100"/>
        </p:scale>
        <p:origin x="77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 Table of contents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 Introduction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3. Our company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4. Our team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5. Problem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6. Them vs. us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7. Solution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8. SWOT analysis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9. Product overview</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10. Our plans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11. Product demo</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12. Traction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13. Case study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14. Reviews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15. Awards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16. Market size</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17. Target</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18. Competitors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19. Business model</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20. Timing</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21. Predicted growth</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22. Investment</a:t>
            </a: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23113D03-8172-19FF-F922-3E0FDFB4EC4C}"/>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E0692469-BCE1-EDDB-894F-552E43D9A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AC32DCB4-E9A2-5DEC-BA30-2A2003B1F6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974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358CA9B-966D-5C30-D583-975B3ACDED6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C7D1CE7F-1E01-E7F2-E842-57E8CDF77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B52E6D60-D330-53C8-F838-118570C90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153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3DC490A3-D6E2-A257-2C35-08C381B99419}"/>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D85FD60B-DFDA-6131-0FF6-F3A3D0C7E5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44ADBF23-0B3E-5119-7870-2CB1DDA6D2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75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a4ac67c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a48774def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9a4ac67cd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9a4ac67cd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F7CB95E3-0E03-E9BE-310B-88DEAB288F9E}"/>
            </a:ext>
          </a:extLst>
        </p:cNvPr>
        <p:cNvGrpSpPr/>
        <p:nvPr/>
      </p:nvGrpSpPr>
      <p:grpSpPr>
        <a:xfrm>
          <a:off x="0" y="0"/>
          <a:ext cx="0" cy="0"/>
          <a:chOff x="0" y="0"/>
          <a:chExt cx="0" cy="0"/>
        </a:xfrm>
      </p:grpSpPr>
      <p:sp>
        <p:nvSpPr>
          <p:cNvPr id="1547" name="Google Shape;1547;g9a4ac67cdb_0_25:notes">
            <a:extLst>
              <a:ext uri="{FF2B5EF4-FFF2-40B4-BE49-F238E27FC236}">
                <a16:creationId xmlns:a16="http://schemas.microsoft.com/office/drawing/2014/main" id="{F2084808-DCB6-EA20-E64A-71C2DA0557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9a4ac67cdb_0_25:notes">
            <a:extLst>
              <a:ext uri="{FF2B5EF4-FFF2-40B4-BE49-F238E27FC236}">
                <a16:creationId xmlns:a16="http://schemas.microsoft.com/office/drawing/2014/main" id="{9C5C3A83-03A6-AB4D-6603-69F6CE2FA2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7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a48774de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AA61A2C3-5783-B75E-F875-EF4665BCD040}"/>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0922DE29-4507-DB73-7823-10F0E594F8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2F61803C-A317-69AC-A144-499AE2432A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21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a:extLst>
            <a:ext uri="{FF2B5EF4-FFF2-40B4-BE49-F238E27FC236}">
              <a16:creationId xmlns:a16="http://schemas.microsoft.com/office/drawing/2014/main" id="{8A0E10FD-04E5-86E7-80CF-2BBFF5580C7D}"/>
            </a:ext>
          </a:extLst>
        </p:cNvPr>
        <p:cNvGrpSpPr/>
        <p:nvPr/>
      </p:nvGrpSpPr>
      <p:grpSpPr>
        <a:xfrm>
          <a:off x="0" y="0"/>
          <a:ext cx="0" cy="0"/>
          <a:chOff x="0" y="0"/>
          <a:chExt cx="0" cy="0"/>
        </a:xfrm>
      </p:grpSpPr>
      <p:sp>
        <p:nvSpPr>
          <p:cNvPr id="590" name="Google Shape;590;g9a4ac67cdb_0_5:notes">
            <a:extLst>
              <a:ext uri="{FF2B5EF4-FFF2-40B4-BE49-F238E27FC236}">
                <a16:creationId xmlns:a16="http://schemas.microsoft.com/office/drawing/2014/main" id="{09406FF1-17E4-F9F0-002F-0AADC0A48A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a:extLst>
              <a:ext uri="{FF2B5EF4-FFF2-40B4-BE49-F238E27FC236}">
                <a16:creationId xmlns:a16="http://schemas.microsoft.com/office/drawing/2014/main" id="{A10008BA-D9DB-8071-E2EE-7C87A6B26B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285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E8806919-D482-33B1-05D2-F89C6255A19C}"/>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04CFE6AA-58BA-3305-24DC-632EC536B7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F77548B4-CC7F-D74B-A5A6-8B618CB3FF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19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solidFill>
                  <a:srgbClr val="FFFFFF"/>
                </a:solidFill>
                <a:latin typeface="Squada One"/>
                <a:ea typeface="Squada One"/>
                <a:cs typeface="Squada One"/>
                <a:sym typeface="Squa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1600">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981" y="1837129"/>
            <a:ext cx="3748915" cy="3156397"/>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flipH="1">
            <a:off x="101981" y="93204"/>
            <a:ext cx="3748915" cy="3156397"/>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1" name="Google Shape;221;p9"/>
          <p:cNvSpPr txBox="1">
            <a:spLocks noGrp="1"/>
          </p:cNvSpPr>
          <p:nvPr>
            <p:ph type="subTitle" idx="1"/>
          </p:nvPr>
        </p:nvSpPr>
        <p:spPr>
          <a:xfrm>
            <a:off x="720000" y="2881225"/>
            <a:ext cx="3775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rgbClr val="8E8BD8"/>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2" name="Google Shape;222;p9"/>
          <p:cNvSpPr/>
          <p:nvPr/>
        </p:nvSpPr>
        <p:spPr>
          <a:xfrm>
            <a:off x="4781100" y="883200"/>
            <a:ext cx="3377100" cy="33771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5" y="2592175"/>
            <a:ext cx="4773025" cy="191600"/>
          </a:xfrm>
          <a:custGeom>
            <a:avLst/>
            <a:gdLst/>
            <a:ahLst/>
            <a:cxnLst/>
            <a:rect l="l" t="t" r="r" b="b"/>
            <a:pathLst>
              <a:path w="190921" h="7664" extrusionOk="0">
                <a:moveTo>
                  <a:pt x="0" y="7664"/>
                </a:moveTo>
                <a:lnTo>
                  <a:pt x="29121" y="7664"/>
                </a:lnTo>
                <a:lnTo>
                  <a:pt x="29121" y="0"/>
                </a:lnTo>
                <a:lnTo>
                  <a:pt x="190921" y="97"/>
                </a:lnTo>
              </a:path>
            </a:pathLst>
          </a:cu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403F6E"/>
            </a:gs>
            <a:gs pos="100000">
              <a:srgbClr val="0B0D17"/>
            </a:gs>
          </a:gsLst>
          <a:lin ang="13500032" scaled="0"/>
        </a:gradFill>
        <a:effectLst/>
      </p:bgPr>
    </p:bg>
    <p:spTree>
      <p:nvGrpSpPr>
        <p:cNvPr id="1" name="Shape 257"/>
        <p:cNvGrpSpPr/>
        <p:nvPr/>
      </p:nvGrpSpPr>
      <p:grpSpPr>
        <a:xfrm>
          <a:off x="0" y="0"/>
          <a:ext cx="0" cy="0"/>
          <a:chOff x="0" y="0"/>
          <a:chExt cx="0" cy="0"/>
        </a:xfrm>
      </p:grpSpPr>
      <p:sp>
        <p:nvSpPr>
          <p:cNvPr id="258" name="Google Shape;258;p13"/>
          <p:cNvSpPr txBox="1">
            <a:spLocks noGrp="1"/>
          </p:cNvSpPr>
          <p:nvPr>
            <p:ph type="title" hasCustomPrompt="1"/>
          </p:nvPr>
        </p:nvSpPr>
        <p:spPr>
          <a:xfrm>
            <a:off x="478236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59" name="Google Shape;259;p13"/>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60" name="Google Shape;260;p13"/>
          <p:cNvSpPr txBox="1">
            <a:spLocks noGrp="1"/>
          </p:cNvSpPr>
          <p:nvPr>
            <p:ph type="subTitle" idx="2"/>
          </p:nvPr>
        </p:nvSpPr>
        <p:spPr>
          <a:xfrm>
            <a:off x="6187075" y="21018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1" name="Google Shape;261;p13"/>
          <p:cNvSpPr txBox="1">
            <a:spLocks noGrp="1"/>
          </p:cNvSpPr>
          <p:nvPr>
            <p:ph type="title" idx="3" hasCustomPrompt="1"/>
          </p:nvPr>
        </p:nvSpPr>
        <p:spPr>
          <a:xfrm>
            <a:off x="478236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2" name="Google Shape;262;p13"/>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63" name="Google Shape;263;p13"/>
          <p:cNvSpPr txBox="1">
            <a:spLocks noGrp="1"/>
          </p:cNvSpPr>
          <p:nvPr>
            <p:ph type="subTitle" idx="5"/>
          </p:nvPr>
        </p:nvSpPr>
        <p:spPr>
          <a:xfrm>
            <a:off x="6187075" y="37528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4" name="Google Shape;264;p13"/>
          <p:cNvSpPr txBox="1">
            <a:spLocks noGrp="1"/>
          </p:cNvSpPr>
          <p:nvPr>
            <p:ph type="title" idx="6" hasCustomPrompt="1"/>
          </p:nvPr>
        </p:nvSpPr>
        <p:spPr>
          <a:xfrm>
            <a:off x="306831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5" name="Google Shape;265;p13"/>
          <p:cNvSpPr txBox="1">
            <a:spLocks noGrp="1"/>
          </p:cNvSpPr>
          <p:nvPr>
            <p:ph type="title" idx="7" hasCustomPrompt="1"/>
          </p:nvPr>
        </p:nvSpPr>
        <p:spPr>
          <a:xfrm>
            <a:off x="306831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6" name="Google Shape;266;p13"/>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7" name="Google Shape;267;p13"/>
          <p:cNvSpPr txBox="1">
            <a:spLocks noGrp="1"/>
          </p:cNvSpPr>
          <p:nvPr>
            <p:ph type="subTitle" idx="9"/>
          </p:nvPr>
        </p:nvSpPr>
        <p:spPr>
          <a:xfrm>
            <a:off x="720000" y="210187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68" name="Google Shape;268;p13"/>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9" name="Google Shape;269;p13"/>
          <p:cNvSpPr txBox="1">
            <a:spLocks noGrp="1"/>
          </p:cNvSpPr>
          <p:nvPr>
            <p:ph type="subTitle" idx="14"/>
          </p:nvPr>
        </p:nvSpPr>
        <p:spPr>
          <a:xfrm>
            <a:off x="720000" y="375282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70" name="Google Shape;270;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1" name="Google Shape;271;p13"/>
          <p:cNvGrpSpPr/>
          <p:nvPr/>
        </p:nvGrpSpPr>
        <p:grpSpPr>
          <a:xfrm>
            <a:off x="5907766" y="88094"/>
            <a:ext cx="3156397" cy="3748915"/>
            <a:chOff x="5907766" y="88094"/>
            <a:chExt cx="3156397" cy="3748915"/>
          </a:xfrm>
        </p:grpSpPr>
        <p:sp>
          <p:nvSpPr>
            <p:cNvPr id="272" name="Google Shape;272;p13"/>
            <p:cNvSpPr/>
            <p:nvPr/>
          </p:nvSpPr>
          <p:spPr>
            <a:xfrm rot="-5400000">
              <a:off x="8778094" y="1370628"/>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5400000">
              <a:off x="8639490" y="119745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5400000">
              <a:off x="8994857"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5400000">
              <a:off x="8386629" y="69270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8794456" y="319462"/>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7613237" y="88153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7266137" y="488965"/>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8286427" y="88094"/>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a:off x="7791894" y="41965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8994850" y="1035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400000">
              <a:off x="8994862" y="211728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8166632"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5400000">
              <a:off x="7428994" y="1012916"/>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rot="-5400000">
              <a:off x="6896466" y="1401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529182" y="103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8809907" y="23280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8639482" y="17053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6208569" y="50440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811841" y="213558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8778091" y="5564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7131391" y="6763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5400000">
              <a:off x="5907766" y="2867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5400000">
              <a:off x="9013166" y="380431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3"/>
          <p:cNvSpPr/>
          <p:nvPr/>
        </p:nvSpPr>
        <p:spPr>
          <a:xfrm rot="-5400000">
            <a:off x="8001616" y="14708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3"/>
          <p:cNvGrpSpPr/>
          <p:nvPr/>
        </p:nvGrpSpPr>
        <p:grpSpPr>
          <a:xfrm rot="-5400000">
            <a:off x="5097341" y="103535"/>
            <a:ext cx="185859" cy="197069"/>
            <a:chOff x="8778091" y="3225260"/>
            <a:chExt cx="185859" cy="197069"/>
          </a:xfrm>
        </p:grpSpPr>
        <p:sp>
          <p:nvSpPr>
            <p:cNvPr id="299" name="Google Shape;29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3"/>
          <p:cNvSpPr/>
          <p:nvPr/>
        </p:nvSpPr>
        <p:spPr>
          <a:xfrm rot="10800000">
            <a:off x="4555648" y="10914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1">
  <p:cSld name="CUSTOM_3">
    <p:spTree>
      <p:nvGrpSpPr>
        <p:cNvPr id="1" name="Shape 330"/>
        <p:cNvGrpSpPr/>
        <p:nvPr/>
      </p:nvGrpSpPr>
      <p:grpSpPr>
        <a:xfrm>
          <a:off x="0" y="0"/>
          <a:ext cx="0" cy="0"/>
          <a:chOff x="0" y="0"/>
          <a:chExt cx="0" cy="0"/>
        </a:xfrm>
      </p:grpSpPr>
      <p:sp>
        <p:nvSpPr>
          <p:cNvPr id="331" name="Google Shape;331;p17"/>
          <p:cNvSpPr txBox="1">
            <a:spLocks noGrp="1"/>
          </p:cNvSpPr>
          <p:nvPr>
            <p:ph type="subTitle" idx="1"/>
          </p:nvPr>
        </p:nvSpPr>
        <p:spPr>
          <a:xfrm>
            <a:off x="72000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2" name="Google Shape;332;p17"/>
          <p:cNvSpPr txBox="1">
            <a:spLocks noGrp="1"/>
          </p:cNvSpPr>
          <p:nvPr>
            <p:ph type="subTitle" idx="2"/>
          </p:nvPr>
        </p:nvSpPr>
        <p:spPr>
          <a:xfrm>
            <a:off x="720000"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3" name="Google Shape;333;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4" name="Google Shape;334;p17"/>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35" name="Google Shape;335;p17"/>
          <p:cNvSpPr txBox="1">
            <a:spLocks noGrp="1"/>
          </p:cNvSpPr>
          <p:nvPr>
            <p:ph type="subTitle" idx="3"/>
          </p:nvPr>
        </p:nvSpPr>
        <p:spPr>
          <a:xfrm>
            <a:off x="267983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6" name="Google Shape;336;p17"/>
          <p:cNvSpPr txBox="1">
            <a:spLocks noGrp="1"/>
          </p:cNvSpPr>
          <p:nvPr>
            <p:ph type="subTitle" idx="4"/>
          </p:nvPr>
        </p:nvSpPr>
        <p:spPr>
          <a:xfrm>
            <a:off x="2679832"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7" name="Google Shape;337;p17"/>
          <p:cNvSpPr txBox="1">
            <a:spLocks noGrp="1"/>
          </p:cNvSpPr>
          <p:nvPr>
            <p:ph type="subTitle" idx="5"/>
          </p:nvPr>
        </p:nvSpPr>
        <p:spPr>
          <a:xfrm>
            <a:off x="463965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8" name="Google Shape;338;p17"/>
          <p:cNvSpPr txBox="1">
            <a:spLocks noGrp="1"/>
          </p:cNvSpPr>
          <p:nvPr>
            <p:ph type="subTitle" idx="6"/>
          </p:nvPr>
        </p:nvSpPr>
        <p:spPr>
          <a:xfrm>
            <a:off x="4639665"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9" name="Google Shape;339;p17"/>
          <p:cNvSpPr txBox="1">
            <a:spLocks noGrp="1"/>
          </p:cNvSpPr>
          <p:nvPr>
            <p:ph type="subTitle" idx="7"/>
          </p:nvPr>
        </p:nvSpPr>
        <p:spPr>
          <a:xfrm>
            <a:off x="659948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0" name="Google Shape;340;p17"/>
          <p:cNvSpPr txBox="1">
            <a:spLocks noGrp="1"/>
          </p:cNvSpPr>
          <p:nvPr>
            <p:ph type="subTitle" idx="8"/>
          </p:nvPr>
        </p:nvSpPr>
        <p:spPr>
          <a:xfrm>
            <a:off x="6599497"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41" name="Google Shape;341;p17"/>
          <p:cNvSpPr txBox="1">
            <a:spLocks noGrp="1"/>
          </p:cNvSpPr>
          <p:nvPr>
            <p:ph type="subTitle" idx="9"/>
          </p:nvPr>
        </p:nvSpPr>
        <p:spPr>
          <a:xfrm>
            <a:off x="72000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2" name="Google Shape;342;p17"/>
          <p:cNvSpPr txBox="1">
            <a:spLocks noGrp="1"/>
          </p:cNvSpPr>
          <p:nvPr>
            <p:ph type="subTitle" idx="13"/>
          </p:nvPr>
        </p:nvSpPr>
        <p:spPr>
          <a:xfrm>
            <a:off x="267983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3" name="Google Shape;343;p17"/>
          <p:cNvSpPr txBox="1">
            <a:spLocks noGrp="1"/>
          </p:cNvSpPr>
          <p:nvPr>
            <p:ph type="subTitle" idx="14"/>
          </p:nvPr>
        </p:nvSpPr>
        <p:spPr>
          <a:xfrm>
            <a:off x="463965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4" name="Google Shape;344;p17"/>
          <p:cNvSpPr txBox="1">
            <a:spLocks noGrp="1"/>
          </p:cNvSpPr>
          <p:nvPr>
            <p:ph type="subTitle" idx="15"/>
          </p:nvPr>
        </p:nvSpPr>
        <p:spPr>
          <a:xfrm>
            <a:off x="659948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3" name="Google Shape;453;p24"/>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54" name="Google Shape;454;p24"/>
          <p:cNvSpPr txBox="1">
            <a:spLocks noGrp="1"/>
          </p:cNvSpPr>
          <p:nvPr>
            <p:ph type="subTitle" idx="1"/>
          </p:nvPr>
        </p:nvSpPr>
        <p:spPr>
          <a:xfrm>
            <a:off x="738750" y="1522050"/>
            <a:ext cx="7704000" cy="308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51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rgbClr val="403F6E"/>
            </a:gs>
            <a:gs pos="100000">
              <a:srgbClr val="0B0D17"/>
            </a:gs>
          </a:gsLst>
          <a:lin ang="2700006" scaled="0"/>
        </a:gradFill>
        <a:effectLst/>
      </p:bgPr>
    </p:bg>
    <p:spTree>
      <p:nvGrpSpPr>
        <p:cNvPr id="1" name="Shape 511"/>
        <p:cNvGrpSpPr/>
        <p:nvPr/>
      </p:nvGrpSpPr>
      <p:grpSpPr>
        <a:xfrm>
          <a:off x="0" y="0"/>
          <a:ext cx="0" cy="0"/>
          <a:chOff x="0" y="0"/>
          <a:chExt cx="0" cy="0"/>
        </a:xfrm>
      </p:grpSpPr>
      <p:grpSp>
        <p:nvGrpSpPr>
          <p:cNvPr id="512" name="Google Shape;512;p27"/>
          <p:cNvGrpSpPr/>
          <p:nvPr/>
        </p:nvGrpSpPr>
        <p:grpSpPr>
          <a:xfrm>
            <a:off x="101981" y="1837129"/>
            <a:ext cx="3748915" cy="3156397"/>
            <a:chOff x="101981" y="1837129"/>
            <a:chExt cx="3748915" cy="3156397"/>
          </a:xfrm>
        </p:grpSpPr>
        <p:sp>
          <p:nvSpPr>
            <p:cNvPr id="513" name="Google Shape;513;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7"/>
          <p:cNvGrpSpPr/>
          <p:nvPr/>
        </p:nvGrpSpPr>
        <p:grpSpPr>
          <a:xfrm rot="10800000">
            <a:off x="5296406" y="93204"/>
            <a:ext cx="3748915" cy="3156397"/>
            <a:chOff x="101981" y="1837129"/>
            <a:chExt cx="3748915" cy="3156397"/>
          </a:xfrm>
        </p:grpSpPr>
        <p:sp>
          <p:nvSpPr>
            <p:cNvPr id="542" name="Google Shape;542;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483350"/>
            <a:ext cx="7704000" cy="30855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3" r:id="rId5"/>
    <p:sldLayoutId id="2147483670"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cxnSp>
        <p:nvCxnSpPr>
          <p:cNvPr id="578" name="Google Shape;578;p30"/>
          <p:cNvCxnSpPr/>
          <p:nvPr/>
        </p:nvCxnSpPr>
        <p:spPr>
          <a:xfrm>
            <a:off x="-1375" y="3325100"/>
            <a:ext cx="9161400" cy="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pic>
        <p:nvPicPr>
          <p:cNvPr id="580" name="Google Shape;580;p30"/>
          <p:cNvPicPr preferRelativeResize="0"/>
          <p:nvPr/>
        </p:nvPicPr>
        <p:blipFill rotWithShape="1">
          <a:blip r:embed="rId3">
            <a:alphaModFix/>
          </a:blip>
          <a:srcRect l="11841" t="4328" r="6325" b="13837"/>
          <a:stretch/>
        </p:blipFill>
        <p:spPr>
          <a:xfrm>
            <a:off x="-1140778" y="-361586"/>
            <a:ext cx="5399602" cy="5399602"/>
          </a:xfrm>
          <a:prstGeom prst="rect">
            <a:avLst/>
          </a:prstGeom>
          <a:noFill/>
          <a:ln>
            <a:noFill/>
          </a:ln>
        </p:spPr>
      </p:pic>
      <p:sp>
        <p:nvSpPr>
          <p:cNvPr id="581" name="Google Shape;581;p30"/>
          <p:cNvSpPr txBox="1">
            <a:spLocks noGrp="1"/>
          </p:cNvSpPr>
          <p:nvPr>
            <p:ph type="ctrTitle"/>
          </p:nvPr>
        </p:nvSpPr>
        <p:spPr>
          <a:xfrm>
            <a:off x="4106275" y="269422"/>
            <a:ext cx="4314000" cy="3518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Exploring the Bitcoin</a:t>
            </a:r>
            <a:br>
              <a:rPr lang="en" dirty="0"/>
            </a:br>
            <a:r>
              <a:rPr lang="en" dirty="0"/>
              <a:t>Cryptocurrency Market </a:t>
            </a:r>
            <a:endParaRPr dirty="0"/>
          </a:p>
        </p:txBody>
      </p:sp>
      <p:sp>
        <p:nvSpPr>
          <p:cNvPr id="582" name="Google Shape;582;p30"/>
          <p:cNvSpPr txBox="1">
            <a:spLocks noGrp="1"/>
          </p:cNvSpPr>
          <p:nvPr>
            <p:ph type="subTitle" idx="1"/>
          </p:nvPr>
        </p:nvSpPr>
        <p:spPr>
          <a:xfrm>
            <a:off x="6457949" y="3404509"/>
            <a:ext cx="2939143" cy="4537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1136CF40-E293-1448-A9CC-0AC6BBBE01EE}"/>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CB542584-E3B0-2409-FA90-787471D4526D}"/>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Evaluation Methods for Bitcoin Cryptocurrency Market Analysis</a:t>
            </a:r>
            <a:endParaRPr sz="2400" dirty="0"/>
          </a:p>
        </p:txBody>
      </p:sp>
      <p:sp>
        <p:nvSpPr>
          <p:cNvPr id="2" name="Google Shape;579;p30">
            <a:extLst>
              <a:ext uri="{FF2B5EF4-FFF2-40B4-BE49-F238E27FC236}">
                <a16:creationId xmlns:a16="http://schemas.microsoft.com/office/drawing/2014/main" id="{D219572E-1050-621A-5936-D38F84557C8C}"/>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Assessing the performance and effectiveness of the analysis</a:t>
            </a:r>
            <a:endParaRPr lang="en-IN" dirty="0">
              <a:solidFill>
                <a:schemeClr val="accent3"/>
              </a:solidFill>
              <a:latin typeface="Titillium Web" panose="00000500000000000000" pitchFamily="2" charset="0"/>
            </a:endParaRPr>
          </a:p>
        </p:txBody>
      </p:sp>
      <p:pic>
        <p:nvPicPr>
          <p:cNvPr id="4" name="Picture 3">
            <a:extLst>
              <a:ext uri="{FF2B5EF4-FFF2-40B4-BE49-F238E27FC236}">
                <a16:creationId xmlns:a16="http://schemas.microsoft.com/office/drawing/2014/main" id="{321A6B65-CF1A-A0F7-7287-57D7A7A28BB1}"/>
              </a:ext>
            </a:extLst>
          </p:cNvPr>
          <p:cNvPicPr>
            <a:picLocks noChangeAspect="1"/>
          </p:cNvPicPr>
          <p:nvPr/>
        </p:nvPicPr>
        <p:blipFill>
          <a:blip r:embed="rId3"/>
          <a:stretch>
            <a:fillRect/>
          </a:stretch>
        </p:blipFill>
        <p:spPr>
          <a:xfrm>
            <a:off x="720000" y="1676353"/>
            <a:ext cx="7779021" cy="3052279"/>
          </a:xfrm>
          <a:prstGeom prst="rect">
            <a:avLst/>
          </a:prstGeom>
        </p:spPr>
      </p:pic>
    </p:spTree>
    <p:extLst>
      <p:ext uri="{BB962C8B-B14F-4D97-AF65-F5344CB8AC3E}">
        <p14:creationId xmlns:p14="http://schemas.microsoft.com/office/powerpoint/2010/main" val="1012517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14BB251-7E17-65D9-6163-E4FB15954EB1}"/>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16C29E5B-2EC6-9B15-93D5-EE7B4913E6D3}"/>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Deployment Strategies for Bitcoin Cryptocurrency Market Analysis</a:t>
            </a:r>
            <a:endParaRPr sz="2400" dirty="0"/>
          </a:p>
        </p:txBody>
      </p:sp>
      <p:sp>
        <p:nvSpPr>
          <p:cNvPr id="2" name="Google Shape;579;p30">
            <a:extLst>
              <a:ext uri="{FF2B5EF4-FFF2-40B4-BE49-F238E27FC236}">
                <a16:creationId xmlns:a16="http://schemas.microsoft.com/office/drawing/2014/main" id="{E1647497-AB28-71FF-D9FE-AC2CE8F6235C}"/>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Presenting and communicating the analysis findings to stakeholders.</a:t>
            </a:r>
            <a:endParaRPr lang="en-IN" dirty="0">
              <a:solidFill>
                <a:schemeClr val="accent3"/>
              </a:solidFill>
              <a:latin typeface="Titillium Web" panose="00000500000000000000" pitchFamily="2" charset="0"/>
            </a:endParaRPr>
          </a:p>
        </p:txBody>
      </p:sp>
      <p:pic>
        <p:nvPicPr>
          <p:cNvPr id="5" name="Picture 4">
            <a:extLst>
              <a:ext uri="{FF2B5EF4-FFF2-40B4-BE49-F238E27FC236}">
                <a16:creationId xmlns:a16="http://schemas.microsoft.com/office/drawing/2014/main" id="{EC96375F-DDEC-4D99-448E-C7976CD9036C}"/>
              </a:ext>
            </a:extLst>
          </p:cNvPr>
          <p:cNvPicPr>
            <a:picLocks noChangeAspect="1"/>
          </p:cNvPicPr>
          <p:nvPr/>
        </p:nvPicPr>
        <p:blipFill>
          <a:blip r:embed="rId3"/>
          <a:stretch>
            <a:fillRect/>
          </a:stretch>
        </p:blipFill>
        <p:spPr>
          <a:xfrm>
            <a:off x="720000" y="1552522"/>
            <a:ext cx="7704000" cy="3176111"/>
          </a:xfrm>
          <a:prstGeom prst="rect">
            <a:avLst/>
          </a:prstGeom>
        </p:spPr>
      </p:pic>
    </p:spTree>
    <p:extLst>
      <p:ext uri="{BB962C8B-B14F-4D97-AF65-F5344CB8AC3E}">
        <p14:creationId xmlns:p14="http://schemas.microsoft.com/office/powerpoint/2010/main" val="48232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1C727474-7949-B0A8-E518-FA29D81CBC4A}"/>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662E470B-B744-F521-BFE4-1235B3C2794A}"/>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3" name="Google Shape;1490;p59">
            <a:extLst>
              <a:ext uri="{FF2B5EF4-FFF2-40B4-BE49-F238E27FC236}">
                <a16:creationId xmlns:a16="http://schemas.microsoft.com/office/drawing/2014/main" id="{A129DB77-7ED3-B0FB-D9B9-D32CDF7D6CF4}"/>
              </a:ext>
            </a:extLst>
          </p:cNvPr>
          <p:cNvSpPr txBox="1">
            <a:spLocks/>
          </p:cNvSpPr>
          <p:nvPr/>
        </p:nvSpPr>
        <p:spPr>
          <a:xfrm>
            <a:off x="-1" y="1885950"/>
            <a:ext cx="7004957" cy="15294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lgn="r"/>
            <a:r>
              <a:rPr lang="en-IN" sz="9000" dirty="0">
                <a:latin typeface="Squada One" panose="020B0604020202020204" charset="0"/>
              </a:rPr>
              <a:t>Thank you!</a:t>
            </a:r>
          </a:p>
        </p:txBody>
      </p:sp>
    </p:spTree>
    <p:extLst>
      <p:ext uri="{BB962C8B-B14F-4D97-AF65-F5344CB8AC3E}">
        <p14:creationId xmlns:p14="http://schemas.microsoft.com/office/powerpoint/2010/main" val="184544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2"/>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Team Members</a:t>
            </a:r>
            <a:endParaRPr dirty="0"/>
          </a:p>
        </p:txBody>
      </p:sp>
      <p:sp>
        <p:nvSpPr>
          <p:cNvPr id="594" name="Google Shape;594;p32"/>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Sai Krishna </a:t>
            </a:r>
            <a:r>
              <a:rPr lang="en-IN" dirty="0" err="1"/>
              <a:t>Gudipati</a:t>
            </a:r>
            <a:endParaRPr dirty="0"/>
          </a:p>
        </p:txBody>
      </p:sp>
      <p:sp>
        <p:nvSpPr>
          <p:cNvPr id="596" name="Google Shape;596;p32"/>
          <p:cNvSpPr txBox="1">
            <a:spLocks noGrp="1"/>
          </p:cNvSpPr>
          <p:nvPr>
            <p:ph type="subTitle" idx="2"/>
          </p:nvPr>
        </p:nvSpPr>
        <p:spPr>
          <a:xfrm>
            <a:off x="6187075" y="2571750"/>
            <a:ext cx="2236800" cy="8455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Data Scientist</a:t>
            </a:r>
            <a:endParaRPr dirty="0"/>
          </a:p>
        </p:txBody>
      </p:sp>
      <p:sp>
        <p:nvSpPr>
          <p:cNvPr id="598" name="Google Shape;598;p32"/>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Ayyappa Tata</a:t>
            </a:r>
            <a:endParaRPr dirty="0"/>
          </a:p>
        </p:txBody>
      </p:sp>
      <p:sp>
        <p:nvSpPr>
          <p:cNvPr id="599" name="Google Shape;599;p32"/>
          <p:cNvSpPr txBox="1">
            <a:spLocks noGrp="1"/>
          </p:cNvSpPr>
          <p:nvPr>
            <p:ph type="subTitle" idx="5"/>
          </p:nvPr>
        </p:nvSpPr>
        <p:spPr>
          <a:xfrm>
            <a:off x="6187075" y="3836999"/>
            <a:ext cx="2236800" cy="613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Data modeler</a:t>
            </a:r>
            <a:endParaRPr dirty="0"/>
          </a:p>
        </p:txBody>
      </p:sp>
      <p:sp>
        <p:nvSpPr>
          <p:cNvPr id="602" name="Google Shape;602;p32"/>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Karthik Vinnakota</a:t>
            </a:r>
            <a:endParaRPr dirty="0"/>
          </a:p>
        </p:txBody>
      </p:sp>
      <p:sp>
        <p:nvSpPr>
          <p:cNvPr id="603" name="Google Shape;603;p32"/>
          <p:cNvSpPr txBox="1">
            <a:spLocks noGrp="1"/>
          </p:cNvSpPr>
          <p:nvPr>
            <p:ph type="subTitle" idx="9"/>
          </p:nvPr>
        </p:nvSpPr>
        <p:spPr>
          <a:xfrm>
            <a:off x="720000" y="2186050"/>
            <a:ext cx="2236800" cy="613924"/>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Team Leader</a:t>
            </a:r>
            <a:endParaRPr dirty="0"/>
          </a:p>
        </p:txBody>
      </p:sp>
      <p:sp>
        <p:nvSpPr>
          <p:cNvPr id="604" name="Google Shape;604;p32"/>
          <p:cNvSpPr txBox="1">
            <a:spLocks noGrp="1"/>
          </p:cNvSpPr>
          <p:nvPr>
            <p:ph type="subTitle" idx="13"/>
          </p:nvPr>
        </p:nvSpPr>
        <p:spPr>
          <a:xfrm>
            <a:off x="555170" y="3417300"/>
            <a:ext cx="2396631"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IN" dirty="0"/>
              <a:t>Jaya Krishna </a:t>
            </a:r>
            <a:r>
              <a:rPr lang="en-IN" dirty="0" err="1"/>
              <a:t>Chinthaginjala</a:t>
            </a:r>
            <a:endParaRPr dirty="0"/>
          </a:p>
        </p:txBody>
      </p:sp>
      <p:sp>
        <p:nvSpPr>
          <p:cNvPr id="605" name="Google Shape;605;p32"/>
          <p:cNvSpPr txBox="1">
            <a:spLocks noGrp="1"/>
          </p:cNvSpPr>
          <p:nvPr>
            <p:ph type="subTitle" idx="14"/>
          </p:nvPr>
        </p:nvSpPr>
        <p:spPr>
          <a:xfrm>
            <a:off x="720000" y="4220937"/>
            <a:ext cx="2236800" cy="493178"/>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Data Visualization</a:t>
            </a:r>
            <a:endParaRPr dirty="0"/>
          </a:p>
        </p:txBody>
      </p:sp>
      <p:cxnSp>
        <p:nvCxnSpPr>
          <p:cNvPr id="606" name="Google Shape;606;p32"/>
          <p:cNvCxnSpPr/>
          <p:nvPr/>
        </p:nvCxnSpPr>
        <p:spPr>
          <a:xfrm>
            <a:off x="4582225" y="2272700"/>
            <a:ext cx="0" cy="1739100"/>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pic>
        <p:nvPicPr>
          <p:cNvPr id="3" name="Picture 2">
            <a:extLst>
              <a:ext uri="{FF2B5EF4-FFF2-40B4-BE49-F238E27FC236}">
                <a16:creationId xmlns:a16="http://schemas.microsoft.com/office/drawing/2014/main" id="{F93281FB-AE0E-3525-C118-8BDA9A3CA3D5}"/>
              </a:ext>
            </a:extLst>
          </p:cNvPr>
          <p:cNvPicPr>
            <a:picLocks noChangeAspect="1"/>
          </p:cNvPicPr>
          <p:nvPr/>
        </p:nvPicPr>
        <p:blipFill>
          <a:blip r:embed="rId3"/>
          <a:stretch>
            <a:fillRect/>
          </a:stretch>
        </p:blipFill>
        <p:spPr>
          <a:xfrm>
            <a:off x="3068312" y="1766350"/>
            <a:ext cx="1313775" cy="1186200"/>
          </a:xfrm>
          <a:prstGeom prst="rect">
            <a:avLst/>
          </a:prstGeom>
        </p:spPr>
      </p:pic>
      <p:pic>
        <p:nvPicPr>
          <p:cNvPr id="7" name="Picture 6">
            <a:extLst>
              <a:ext uri="{FF2B5EF4-FFF2-40B4-BE49-F238E27FC236}">
                <a16:creationId xmlns:a16="http://schemas.microsoft.com/office/drawing/2014/main" id="{DC7D6158-8B3D-5036-B948-B930A9CFF9CD}"/>
              </a:ext>
            </a:extLst>
          </p:cNvPr>
          <p:cNvPicPr>
            <a:picLocks noChangeAspect="1"/>
          </p:cNvPicPr>
          <p:nvPr/>
        </p:nvPicPr>
        <p:blipFill>
          <a:blip r:embed="rId4"/>
          <a:stretch>
            <a:fillRect/>
          </a:stretch>
        </p:blipFill>
        <p:spPr>
          <a:xfrm>
            <a:off x="4782363" y="3417298"/>
            <a:ext cx="1288200" cy="1186201"/>
          </a:xfrm>
          <a:prstGeom prst="rect">
            <a:avLst/>
          </a:prstGeom>
        </p:spPr>
      </p:pic>
      <p:pic>
        <p:nvPicPr>
          <p:cNvPr id="9" name="Picture 8">
            <a:extLst>
              <a:ext uri="{FF2B5EF4-FFF2-40B4-BE49-F238E27FC236}">
                <a16:creationId xmlns:a16="http://schemas.microsoft.com/office/drawing/2014/main" id="{0444D088-89D2-BC4D-C802-F9BB5C2EF865}"/>
              </a:ext>
            </a:extLst>
          </p:cNvPr>
          <p:cNvPicPr>
            <a:picLocks noChangeAspect="1"/>
          </p:cNvPicPr>
          <p:nvPr/>
        </p:nvPicPr>
        <p:blipFill>
          <a:blip r:embed="rId5"/>
          <a:stretch>
            <a:fillRect/>
          </a:stretch>
        </p:blipFill>
        <p:spPr>
          <a:xfrm>
            <a:off x="4782363" y="1766350"/>
            <a:ext cx="1288197" cy="1186200"/>
          </a:xfrm>
          <a:prstGeom prst="rect">
            <a:avLst/>
          </a:prstGeom>
        </p:spPr>
      </p:pic>
      <p:pic>
        <p:nvPicPr>
          <p:cNvPr id="11" name="Picture 10">
            <a:extLst>
              <a:ext uri="{FF2B5EF4-FFF2-40B4-BE49-F238E27FC236}">
                <a16:creationId xmlns:a16="http://schemas.microsoft.com/office/drawing/2014/main" id="{BAC77D46-8C22-648F-8D3F-ACD44E0F34D1}"/>
              </a:ext>
            </a:extLst>
          </p:cNvPr>
          <p:cNvPicPr>
            <a:picLocks noChangeAspect="1"/>
          </p:cNvPicPr>
          <p:nvPr/>
        </p:nvPicPr>
        <p:blipFill>
          <a:blip r:embed="rId6"/>
          <a:stretch>
            <a:fillRect/>
          </a:stretch>
        </p:blipFill>
        <p:spPr>
          <a:xfrm>
            <a:off x="3061226" y="3396929"/>
            <a:ext cx="1295287" cy="1206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3"/>
          <p:cNvSpPr txBox="1">
            <a:spLocks noGrp="1"/>
          </p:cNvSpPr>
          <p:nvPr>
            <p:ph type="subTitle" idx="1"/>
          </p:nvPr>
        </p:nvSpPr>
        <p:spPr>
          <a:xfrm>
            <a:off x="720000" y="2587485"/>
            <a:ext cx="3775500" cy="2784615"/>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181818"/>
              </a:buClr>
              <a:buSzPts val="1100"/>
              <a:buFont typeface="Arial"/>
              <a:buNone/>
            </a:pPr>
            <a:r>
              <a:rPr lang="en-US" dirty="0"/>
              <a:t>Bitcoin has emerged as a decentralized digital currency, capturing significant attention and popularity. This presentation explores the cryptocurrency market using data science techniques. We aim to uncover trends, dissect market movements, and project potential future developments in this dynamic and evolving space.</a:t>
            </a:r>
          </a:p>
        </p:txBody>
      </p:sp>
      <p:sp>
        <p:nvSpPr>
          <p:cNvPr id="612" name="Google Shape;612;p33"/>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pic>
        <p:nvPicPr>
          <p:cNvPr id="613" name="Google Shape;613;p33"/>
          <p:cNvPicPr preferRelativeResize="0"/>
          <p:nvPr/>
        </p:nvPicPr>
        <p:blipFill rotWithShape="1">
          <a:blip r:embed="rId3">
            <a:alphaModFix/>
          </a:blip>
          <a:srcRect l="9604" r="34746" b="1078"/>
          <a:stretch/>
        </p:blipFill>
        <p:spPr>
          <a:xfrm>
            <a:off x="5150797" y="1252897"/>
            <a:ext cx="2637660" cy="26376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62"/>
          <p:cNvSpPr txBox="1">
            <a:spLocks noGrp="1"/>
          </p:cNvSpPr>
          <p:nvPr>
            <p:ph type="title"/>
          </p:nvPr>
        </p:nvSpPr>
        <p:spPr>
          <a:xfrm>
            <a:off x="720000" y="236764"/>
            <a:ext cx="7704000" cy="875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Challenges in Exploring the Bitcoin Cryptocurrency Market</a:t>
            </a:r>
            <a:endParaRPr sz="2400" dirty="0"/>
          </a:p>
        </p:txBody>
      </p:sp>
      <p:sp>
        <p:nvSpPr>
          <p:cNvPr id="1551" name="Google Shape;1551;p62"/>
          <p:cNvSpPr txBox="1">
            <a:spLocks noGrp="1"/>
          </p:cNvSpPr>
          <p:nvPr>
            <p:ph type="subTitle" idx="1"/>
          </p:nvPr>
        </p:nvSpPr>
        <p:spPr>
          <a:xfrm>
            <a:off x="738750" y="889001"/>
            <a:ext cx="7704000" cy="41317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Volatility</a:t>
            </a:r>
          </a:p>
          <a:p>
            <a:pPr marL="0" lvl="0" indent="0" algn="l" rtl="0">
              <a:spcBef>
                <a:spcPts val="0"/>
              </a:spcBef>
              <a:spcAft>
                <a:spcPts val="0"/>
              </a:spcAft>
              <a:buNone/>
            </a:pPr>
            <a:r>
              <a:rPr lang="en-US" dirty="0"/>
              <a:t>Navigating the unpredictable price fluctuations of Bitcoin presents inherent challenges, complicating the accurate prediction of market trends.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Data Quality</a:t>
            </a:r>
          </a:p>
          <a:p>
            <a:pPr marL="0" lvl="0" indent="0" algn="l" rtl="0">
              <a:spcBef>
                <a:spcPts val="0"/>
              </a:spcBef>
              <a:spcAft>
                <a:spcPts val="0"/>
              </a:spcAft>
              <a:buNone/>
            </a:pPr>
            <a:r>
              <a:rPr lang="en-US" dirty="0"/>
              <a:t>Challenges may arise in ensuring the trustworthiness and precision of data sources, affecting the overall reliability of the information at hand.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Lack of Regulation</a:t>
            </a:r>
          </a:p>
          <a:p>
            <a:pPr marL="0" lvl="0" indent="0" algn="l" rtl="0">
              <a:spcBef>
                <a:spcPts val="0"/>
              </a:spcBef>
              <a:spcAft>
                <a:spcPts val="0"/>
              </a:spcAft>
              <a:buNone/>
            </a:pPr>
            <a:r>
              <a:rPr lang="en-US" dirty="0">
                <a:solidFill>
                  <a:schemeClr val="hlink"/>
                </a:solidFill>
                <a:uFill>
                  <a:noFill/>
                </a:uFill>
              </a:rPr>
              <a:t>Market uncertainty is heightened by the lack of well-defined regulations, contributing to an environment where clear guidelines are absent.</a:t>
            </a:r>
            <a:endParaRPr lang="en-IN" dirty="0"/>
          </a:p>
        </p:txBody>
      </p:sp>
      <p:sp>
        <p:nvSpPr>
          <p:cNvPr id="2" name="Google Shape;579;p30">
            <a:extLst>
              <a:ext uri="{FF2B5EF4-FFF2-40B4-BE49-F238E27FC236}">
                <a16:creationId xmlns:a16="http://schemas.microsoft.com/office/drawing/2014/main" id="{E48D56DE-5D68-9FBA-AB2B-3376D4B3D2C8}"/>
              </a:ext>
            </a:extLst>
          </p:cNvPr>
          <p:cNvSpPr/>
          <p:nvPr/>
        </p:nvSpPr>
        <p:spPr>
          <a:xfrm>
            <a:off x="776250" y="771447"/>
            <a:ext cx="7685250" cy="453759"/>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Identifying and addressing the obstacles in Bitcoin cryptocurrency market analysis</a:t>
            </a:r>
            <a:endParaRPr lang="en-IN" dirty="0">
              <a:solidFill>
                <a:schemeClr val="accent3"/>
              </a:solidFill>
              <a:latin typeface="Titillium Web"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702DB516-F6FB-E054-F7B8-3FA3C3EF42AA}"/>
            </a:ext>
          </a:extLst>
        </p:cNvPr>
        <p:cNvGrpSpPr/>
        <p:nvPr/>
      </p:nvGrpSpPr>
      <p:grpSpPr>
        <a:xfrm>
          <a:off x="0" y="0"/>
          <a:ext cx="0" cy="0"/>
          <a:chOff x="0" y="0"/>
          <a:chExt cx="0" cy="0"/>
        </a:xfrm>
      </p:grpSpPr>
      <p:sp>
        <p:nvSpPr>
          <p:cNvPr id="1550" name="Google Shape;1550;p62">
            <a:extLst>
              <a:ext uri="{FF2B5EF4-FFF2-40B4-BE49-F238E27FC236}">
                <a16:creationId xmlns:a16="http://schemas.microsoft.com/office/drawing/2014/main" id="{6C995469-97E0-4B39-98DA-95D59F8A75CB}"/>
              </a:ext>
            </a:extLst>
          </p:cNvPr>
          <p:cNvSpPr txBox="1">
            <a:spLocks noGrp="1"/>
          </p:cNvSpPr>
          <p:nvPr>
            <p:ph type="title"/>
          </p:nvPr>
        </p:nvSpPr>
        <p:spPr>
          <a:xfrm>
            <a:off x="720000" y="236764"/>
            <a:ext cx="7704000" cy="875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Solutions for </a:t>
            </a:r>
            <a:r>
              <a:rPr lang="en-IN" sz="2400" dirty="0" err="1"/>
              <a:t>Analyzing</a:t>
            </a:r>
            <a:r>
              <a:rPr lang="en-IN" sz="2400" dirty="0"/>
              <a:t> the Bitcoin Cryptocurrency Market</a:t>
            </a:r>
            <a:endParaRPr sz="2400" dirty="0"/>
          </a:p>
        </p:txBody>
      </p:sp>
      <p:sp>
        <p:nvSpPr>
          <p:cNvPr id="1551" name="Google Shape;1551;p62">
            <a:extLst>
              <a:ext uri="{FF2B5EF4-FFF2-40B4-BE49-F238E27FC236}">
                <a16:creationId xmlns:a16="http://schemas.microsoft.com/office/drawing/2014/main" id="{8CDD0590-DA0A-E378-B4C2-DDFC86A9AE18}"/>
              </a:ext>
            </a:extLst>
          </p:cNvPr>
          <p:cNvSpPr txBox="1">
            <a:spLocks noGrp="1"/>
          </p:cNvSpPr>
          <p:nvPr>
            <p:ph type="subTitle" idx="1"/>
          </p:nvPr>
        </p:nvSpPr>
        <p:spPr>
          <a:xfrm>
            <a:off x="738750" y="889001"/>
            <a:ext cx="7704000" cy="41317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Advanced Data Analysis Techniques</a:t>
            </a:r>
          </a:p>
          <a:p>
            <a:pPr marL="0" lvl="0" indent="0" algn="l" rtl="0">
              <a:spcBef>
                <a:spcPts val="0"/>
              </a:spcBef>
              <a:spcAft>
                <a:spcPts val="0"/>
              </a:spcAft>
              <a:buNone/>
            </a:pPr>
            <a:r>
              <a:rPr lang="en-US" dirty="0"/>
              <a:t>Apply statistical models and machine learning algorithms to scrutinize trends within the market.</a:t>
            </a: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Diversify Data Sources</a:t>
            </a:r>
            <a:endParaRPr sz="2300" dirty="0">
              <a:solidFill>
                <a:srgbClr val="FFFFFF"/>
              </a:solidFill>
              <a:latin typeface="Squada One"/>
              <a:ea typeface="Squada One"/>
              <a:cs typeface="Squada One"/>
              <a:sym typeface="Squada One"/>
            </a:endParaRPr>
          </a:p>
          <a:p>
            <a:pPr marL="0" lvl="0" indent="0" algn="l" rtl="0">
              <a:spcBef>
                <a:spcPts val="0"/>
              </a:spcBef>
              <a:spcAft>
                <a:spcPts val="0"/>
              </a:spcAft>
              <a:buNone/>
            </a:pPr>
            <a:r>
              <a:rPr lang="en-US" dirty="0"/>
              <a:t>Enhance precision and mitigate bias by aggregating data from diverse and trustworthy sources</a:t>
            </a:r>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Monitor Regulatory Developments</a:t>
            </a:r>
          </a:p>
          <a:p>
            <a:pPr marL="0" lvl="0" indent="0" algn="l" rtl="0">
              <a:spcBef>
                <a:spcPts val="0"/>
              </a:spcBef>
              <a:spcAft>
                <a:spcPts val="0"/>
              </a:spcAft>
              <a:buNone/>
            </a:pPr>
            <a:r>
              <a:rPr lang="en-US" dirty="0">
                <a:solidFill>
                  <a:schemeClr val="hlink"/>
                </a:solidFill>
                <a:uFill>
                  <a:noFill/>
                </a:uFill>
              </a:rPr>
              <a:t>Continuously monitor regulatory alterations and modify analyses in response to ensure relevance and accuracy.</a:t>
            </a:r>
            <a:endParaRPr lang="en-IN" dirty="0"/>
          </a:p>
        </p:txBody>
      </p:sp>
      <p:sp>
        <p:nvSpPr>
          <p:cNvPr id="2" name="Google Shape;579;p30">
            <a:extLst>
              <a:ext uri="{FF2B5EF4-FFF2-40B4-BE49-F238E27FC236}">
                <a16:creationId xmlns:a16="http://schemas.microsoft.com/office/drawing/2014/main" id="{32FB6F37-15B2-2139-2699-4AF6B160054A}"/>
              </a:ext>
            </a:extLst>
          </p:cNvPr>
          <p:cNvSpPr/>
          <p:nvPr/>
        </p:nvSpPr>
        <p:spPr>
          <a:xfrm>
            <a:off x="776250" y="771447"/>
            <a:ext cx="7685250" cy="453759"/>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Effective strategies to overcome challenges in Bitcoin cryptocurrency market analysis.</a:t>
            </a:r>
            <a:endParaRPr lang="en-IN" dirty="0">
              <a:solidFill>
                <a:schemeClr val="accent3"/>
              </a:solidFill>
              <a:latin typeface="Titillium Web" panose="00000500000000000000" pitchFamily="2" charset="0"/>
            </a:endParaRPr>
          </a:p>
        </p:txBody>
      </p:sp>
    </p:spTree>
    <p:extLst>
      <p:ext uri="{BB962C8B-B14F-4D97-AF65-F5344CB8AC3E}">
        <p14:creationId xmlns:p14="http://schemas.microsoft.com/office/powerpoint/2010/main" val="25019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7" name="Google Shape;697;p41"/>
          <p:cNvSpPr txBox="1">
            <a:spLocks noGrp="1"/>
          </p:cNvSpPr>
          <p:nvPr>
            <p:ph type="subTitle" idx="4"/>
          </p:nvPr>
        </p:nvSpPr>
        <p:spPr>
          <a:xfrm>
            <a:off x="2679832" y="3182775"/>
            <a:ext cx="1824600" cy="14206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t>Determine significant competitors and analyze the distribution of their market presence.</a:t>
            </a:r>
            <a:endParaRPr sz="1400" dirty="0"/>
          </a:p>
        </p:txBody>
      </p:sp>
      <p:sp>
        <p:nvSpPr>
          <p:cNvPr id="698" name="Google Shape;698;p41"/>
          <p:cNvSpPr txBox="1">
            <a:spLocks noGrp="1"/>
          </p:cNvSpPr>
          <p:nvPr>
            <p:ph type="subTitle" idx="6"/>
          </p:nvPr>
        </p:nvSpPr>
        <p:spPr>
          <a:xfrm>
            <a:off x="4639665" y="3217720"/>
            <a:ext cx="1824600" cy="13856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t>Understand the spectrum of Bitcoin investors and their preferences </a:t>
            </a:r>
            <a:endParaRPr sz="1400" dirty="0"/>
          </a:p>
        </p:txBody>
      </p:sp>
      <p:sp>
        <p:nvSpPr>
          <p:cNvPr id="701" name="Google Shape;701;p41"/>
          <p:cNvSpPr txBox="1">
            <a:spLocks noGrp="1"/>
          </p:cNvSpPr>
          <p:nvPr>
            <p:ph type="subTitle" idx="8"/>
          </p:nvPr>
        </p:nvSpPr>
        <p:spPr>
          <a:xfrm>
            <a:off x="6599497" y="3217720"/>
            <a:ext cx="1824600" cy="13856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t>Identify </a:t>
            </a:r>
            <a:r>
              <a:rPr lang="en-US" sz="1400" dirty="0"/>
              <a:t>opportunities for expansion and potential investment areas in the market.</a:t>
            </a:r>
            <a:endParaRPr sz="1400" dirty="0"/>
          </a:p>
        </p:txBody>
      </p:sp>
      <p:sp>
        <p:nvSpPr>
          <p:cNvPr id="703" name="Google Shape;703;p41"/>
          <p:cNvSpPr txBox="1">
            <a:spLocks noGrp="1"/>
          </p:cNvSpPr>
          <p:nvPr>
            <p:ph type="subTitle" idx="2"/>
          </p:nvPr>
        </p:nvSpPr>
        <p:spPr>
          <a:xfrm>
            <a:off x="660408" y="3182776"/>
            <a:ext cx="2019422" cy="1080192"/>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dirty="0"/>
              <a:t>Evaluate the current scale of the market and anticipate its future trajectory of growth.</a:t>
            </a:r>
            <a:endParaRPr sz="1400" dirty="0"/>
          </a:p>
        </p:txBody>
      </p:sp>
      <p:sp>
        <p:nvSpPr>
          <p:cNvPr id="704" name="Google Shape;704;p41"/>
          <p:cNvSpPr txBox="1">
            <a:spLocks noGrp="1"/>
          </p:cNvSpPr>
          <p:nvPr>
            <p:ph type="subTitle" idx="9"/>
          </p:nvPr>
        </p:nvSpPr>
        <p:spPr>
          <a:xfrm>
            <a:off x="1204260" y="2009888"/>
            <a:ext cx="855901"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t>M</a:t>
            </a:r>
            <a:r>
              <a:rPr lang="en" sz="1200" dirty="0"/>
              <a:t>arket Size and Growth</a:t>
            </a:r>
            <a:endParaRPr sz="1200" dirty="0"/>
          </a:p>
        </p:txBody>
      </p:sp>
      <p:sp>
        <p:nvSpPr>
          <p:cNvPr id="705" name="Google Shape;705;p41"/>
          <p:cNvSpPr txBox="1">
            <a:spLocks noGrp="1"/>
          </p:cNvSpPr>
          <p:nvPr>
            <p:ph type="subTitle" idx="13"/>
          </p:nvPr>
        </p:nvSpPr>
        <p:spPr>
          <a:xfrm>
            <a:off x="2679830" y="20098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Competitive</a:t>
            </a:r>
          </a:p>
          <a:p>
            <a:pPr marL="0" lvl="0" indent="0" algn="ctr" rtl="0">
              <a:spcBef>
                <a:spcPts val="0"/>
              </a:spcBef>
              <a:spcAft>
                <a:spcPts val="0"/>
              </a:spcAft>
              <a:buNone/>
            </a:pPr>
            <a:r>
              <a:rPr lang="en" sz="1200" dirty="0"/>
              <a:t>Landscape</a:t>
            </a:r>
            <a:endParaRPr sz="1200" dirty="0"/>
          </a:p>
        </p:txBody>
      </p:sp>
      <p:sp>
        <p:nvSpPr>
          <p:cNvPr id="706" name="Google Shape;706;p41"/>
          <p:cNvSpPr txBox="1">
            <a:spLocks noGrp="1"/>
          </p:cNvSpPr>
          <p:nvPr>
            <p:ph type="subTitle" idx="14"/>
          </p:nvPr>
        </p:nvSpPr>
        <p:spPr>
          <a:xfrm>
            <a:off x="4988780" y="2009888"/>
            <a:ext cx="1126359"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Customer Segmentation</a:t>
            </a:r>
            <a:endParaRPr sz="1200" dirty="0"/>
          </a:p>
        </p:txBody>
      </p:sp>
      <p:sp>
        <p:nvSpPr>
          <p:cNvPr id="707" name="Google Shape;707;p41"/>
          <p:cNvSpPr txBox="1">
            <a:spLocks noGrp="1"/>
          </p:cNvSpPr>
          <p:nvPr>
            <p:ph type="subTitle" idx="15"/>
          </p:nvPr>
        </p:nvSpPr>
        <p:spPr>
          <a:xfrm>
            <a:off x="7018867" y="2009888"/>
            <a:ext cx="1024467"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Market Opportunities</a:t>
            </a:r>
            <a:endParaRPr sz="1200" dirty="0"/>
          </a:p>
        </p:txBody>
      </p:sp>
      <p:sp>
        <p:nvSpPr>
          <p:cNvPr id="708" name="Google Shape;708;p41"/>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Business Understanding in Bitcoin Cryptocurrency Market Analysis</a:t>
            </a:r>
            <a:endParaRPr sz="2400" dirty="0"/>
          </a:p>
        </p:txBody>
      </p:sp>
      <p:sp>
        <p:nvSpPr>
          <p:cNvPr id="709" name="Google Shape;709;p41"/>
          <p:cNvSpPr/>
          <p:nvPr/>
        </p:nvSpPr>
        <p:spPr>
          <a:xfrm>
            <a:off x="1204350" y="1791800"/>
            <a:ext cx="855811"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3164180" y="1791800"/>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5124009" y="1791800"/>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083839" y="1791800"/>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1"/>
          <p:cNvCxnSpPr>
            <a:cxnSpLocks/>
            <a:stCxn id="709" idx="2"/>
          </p:cNvCxnSpPr>
          <p:nvPr/>
        </p:nvCxnSpPr>
        <p:spPr>
          <a:xfrm flipH="1">
            <a:off x="1632252" y="2647700"/>
            <a:ext cx="4"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p:cNvCxnSpPr>
            <a:cxnSpLocks/>
            <a:stCxn id="710" idx="2"/>
          </p:cNvCxnSpPr>
          <p:nvPr/>
        </p:nvCxnSpPr>
        <p:spPr>
          <a:xfrm>
            <a:off x="3592130" y="2647700"/>
            <a:ext cx="0"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p:cNvCxnSpPr>
            <a:cxnSpLocks/>
            <a:stCxn id="711" idx="2"/>
          </p:cNvCxnSpPr>
          <p:nvPr/>
        </p:nvCxnSpPr>
        <p:spPr>
          <a:xfrm>
            <a:off x="5551959" y="2647700"/>
            <a:ext cx="0"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p:cNvCxnSpPr>
            <a:cxnSpLocks/>
            <a:stCxn id="712" idx="2"/>
          </p:cNvCxnSpPr>
          <p:nvPr/>
        </p:nvCxnSpPr>
        <p:spPr>
          <a:xfrm>
            <a:off x="7511789" y="2647700"/>
            <a:ext cx="0" cy="53507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2" name="Google Shape;579;p30">
            <a:extLst>
              <a:ext uri="{FF2B5EF4-FFF2-40B4-BE49-F238E27FC236}">
                <a16:creationId xmlns:a16="http://schemas.microsoft.com/office/drawing/2014/main" id="{83DEA75E-8E5C-7973-6AB9-181640CA56C3}"/>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Gaining Insights into the market dynamics and trends.</a:t>
            </a:r>
            <a:endParaRPr lang="en-IN" dirty="0">
              <a:solidFill>
                <a:schemeClr val="accent3"/>
              </a:solidFill>
              <a:latin typeface="Titillium Web"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7C6A838F-50E6-EA26-5315-24B4D1911058}"/>
            </a:ext>
          </a:extLst>
        </p:cNvPr>
        <p:cNvGrpSpPr/>
        <p:nvPr/>
      </p:nvGrpSpPr>
      <p:grpSpPr>
        <a:xfrm>
          <a:off x="0" y="0"/>
          <a:ext cx="0" cy="0"/>
          <a:chOff x="0" y="0"/>
          <a:chExt cx="0" cy="0"/>
        </a:xfrm>
      </p:grpSpPr>
      <p:sp>
        <p:nvSpPr>
          <p:cNvPr id="704" name="Google Shape;704;p41">
            <a:extLst>
              <a:ext uri="{FF2B5EF4-FFF2-40B4-BE49-F238E27FC236}">
                <a16:creationId xmlns:a16="http://schemas.microsoft.com/office/drawing/2014/main" id="{E394FDBE-612C-7B99-0250-CB5C2516CF27}"/>
              </a:ext>
            </a:extLst>
          </p:cNvPr>
          <p:cNvSpPr txBox="1">
            <a:spLocks noGrp="1"/>
          </p:cNvSpPr>
          <p:nvPr>
            <p:ph type="subTitle" idx="9"/>
          </p:nvPr>
        </p:nvSpPr>
        <p:spPr>
          <a:xfrm>
            <a:off x="988357" y="2360949"/>
            <a:ext cx="1166317"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t>Historical Price Data</a:t>
            </a:r>
            <a:endParaRPr sz="1400" dirty="0"/>
          </a:p>
        </p:txBody>
      </p:sp>
      <p:sp>
        <p:nvSpPr>
          <p:cNvPr id="708" name="Google Shape;708;p41">
            <a:extLst>
              <a:ext uri="{FF2B5EF4-FFF2-40B4-BE49-F238E27FC236}">
                <a16:creationId xmlns:a16="http://schemas.microsoft.com/office/drawing/2014/main" id="{0E15631C-0D36-A0C1-8D80-C7EC35390D0F}"/>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Data Requirements for Bitcoin Cryptocurrency Market Analysis</a:t>
            </a:r>
            <a:endParaRPr sz="2400" dirty="0"/>
          </a:p>
        </p:txBody>
      </p:sp>
      <p:sp>
        <p:nvSpPr>
          <p:cNvPr id="709" name="Google Shape;709;p41">
            <a:extLst>
              <a:ext uri="{FF2B5EF4-FFF2-40B4-BE49-F238E27FC236}">
                <a16:creationId xmlns:a16="http://schemas.microsoft.com/office/drawing/2014/main" id="{7A6D468B-574F-2DE3-D559-173A3277EFD1}"/>
              </a:ext>
            </a:extLst>
          </p:cNvPr>
          <p:cNvSpPr/>
          <p:nvPr/>
        </p:nvSpPr>
        <p:spPr>
          <a:xfrm>
            <a:off x="988447"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1">
            <a:extLst>
              <a:ext uri="{FF2B5EF4-FFF2-40B4-BE49-F238E27FC236}">
                <a16:creationId xmlns:a16="http://schemas.microsoft.com/office/drawing/2014/main" id="{31A6EF08-0EE0-4609-12BF-DB1993146771}"/>
              </a:ext>
            </a:extLst>
          </p:cNvPr>
          <p:cNvCxnSpPr>
            <a:cxnSpLocks/>
          </p:cNvCxnSpPr>
          <p:nvPr/>
        </p:nvCxnSpPr>
        <p:spPr>
          <a:xfrm>
            <a:off x="8804630" y="1738993"/>
            <a:ext cx="3530" cy="1615864"/>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93F4EEB3-B14C-DD88-8C02-499FB7B5A4D1}"/>
              </a:ext>
            </a:extLst>
          </p:cNvPr>
          <p:cNvCxnSpPr>
            <a:cxnSpLocks/>
            <a:endCxn id="52" idx="1"/>
          </p:cNvCxnSpPr>
          <p:nvPr/>
        </p:nvCxnSpPr>
        <p:spPr>
          <a:xfrm flipV="1">
            <a:off x="2154674" y="3346694"/>
            <a:ext cx="894815" cy="8163"/>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5" name="Google Shape;715;p41">
            <a:extLst>
              <a:ext uri="{FF2B5EF4-FFF2-40B4-BE49-F238E27FC236}">
                <a16:creationId xmlns:a16="http://schemas.microsoft.com/office/drawing/2014/main" id="{E827B796-7933-151A-9E34-7D60184AE087}"/>
              </a:ext>
            </a:extLst>
          </p:cNvPr>
          <p:cNvCxnSpPr>
            <a:cxnSpLocks/>
          </p:cNvCxnSpPr>
          <p:nvPr/>
        </p:nvCxnSpPr>
        <p:spPr>
          <a:xfrm flipH="1">
            <a:off x="579664" y="1738993"/>
            <a:ext cx="8224966" cy="876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28BB2A66-EF82-1D10-7DCE-94B6FA4EA8BF}"/>
              </a:ext>
            </a:extLst>
          </p:cNvPr>
          <p:cNvCxnSpPr>
            <a:cxnSpLocks/>
          </p:cNvCxnSpPr>
          <p:nvPr/>
        </p:nvCxnSpPr>
        <p:spPr>
          <a:xfrm flipH="1">
            <a:off x="8202314" y="3346693"/>
            <a:ext cx="602316" cy="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2" name="Google Shape;579;p30">
            <a:extLst>
              <a:ext uri="{FF2B5EF4-FFF2-40B4-BE49-F238E27FC236}">
                <a16:creationId xmlns:a16="http://schemas.microsoft.com/office/drawing/2014/main" id="{9177C6CF-72FE-93D5-53DF-2273C6BD9A43}"/>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Exploring the available data sources and their characteristics</a:t>
            </a:r>
            <a:endParaRPr lang="en-IN" dirty="0">
              <a:solidFill>
                <a:schemeClr val="accent3"/>
              </a:solidFill>
              <a:latin typeface="Titillium Web" panose="00000500000000000000" pitchFamily="2" charset="0"/>
            </a:endParaRPr>
          </a:p>
        </p:txBody>
      </p:sp>
      <p:sp>
        <p:nvSpPr>
          <p:cNvPr id="32" name="Google Shape;703;p41">
            <a:extLst>
              <a:ext uri="{FF2B5EF4-FFF2-40B4-BE49-F238E27FC236}">
                <a16:creationId xmlns:a16="http://schemas.microsoft.com/office/drawing/2014/main" id="{6A22B0C7-61DE-F75B-9ADB-8B7FC619DA2D}"/>
              </a:ext>
            </a:extLst>
          </p:cNvPr>
          <p:cNvSpPr txBox="1">
            <a:spLocks/>
          </p:cNvSpPr>
          <p:nvPr/>
        </p:nvSpPr>
        <p:spPr>
          <a:xfrm>
            <a:off x="988357"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Analyze the past price movements and Patterns.</a:t>
            </a:r>
          </a:p>
        </p:txBody>
      </p:sp>
      <p:sp>
        <p:nvSpPr>
          <p:cNvPr id="45" name="Google Shape;704;p41">
            <a:extLst>
              <a:ext uri="{FF2B5EF4-FFF2-40B4-BE49-F238E27FC236}">
                <a16:creationId xmlns:a16="http://schemas.microsoft.com/office/drawing/2014/main" id="{5970CE19-AC4C-24B5-074E-5DA93BE1A148}"/>
              </a:ext>
            </a:extLst>
          </p:cNvPr>
          <p:cNvSpPr txBox="1">
            <a:spLocks/>
          </p:cNvSpPr>
          <p:nvPr/>
        </p:nvSpPr>
        <p:spPr>
          <a:xfrm>
            <a:off x="5050255" y="2360949"/>
            <a:ext cx="1166317"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3500"/>
              <a:buFont typeface="Squada One"/>
              <a:buNone/>
              <a:defRPr sz="3500"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IN" sz="1400" dirty="0"/>
              <a:t>Social Media Sentiment</a:t>
            </a:r>
          </a:p>
        </p:txBody>
      </p:sp>
      <p:sp>
        <p:nvSpPr>
          <p:cNvPr id="46" name="Google Shape;709;p41">
            <a:extLst>
              <a:ext uri="{FF2B5EF4-FFF2-40B4-BE49-F238E27FC236}">
                <a16:creationId xmlns:a16="http://schemas.microsoft.com/office/drawing/2014/main" id="{D1D3C035-4D94-8D5B-A9A2-2708D0D21E99}"/>
              </a:ext>
            </a:extLst>
          </p:cNvPr>
          <p:cNvSpPr/>
          <p:nvPr/>
        </p:nvSpPr>
        <p:spPr>
          <a:xfrm>
            <a:off x="5050345"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3;p41">
            <a:extLst>
              <a:ext uri="{FF2B5EF4-FFF2-40B4-BE49-F238E27FC236}">
                <a16:creationId xmlns:a16="http://schemas.microsoft.com/office/drawing/2014/main" id="{C3E7E799-F1FD-7C83-B354-0ED61F2500BB}"/>
              </a:ext>
            </a:extLst>
          </p:cNvPr>
          <p:cNvSpPr txBox="1">
            <a:spLocks/>
          </p:cNvSpPr>
          <p:nvPr/>
        </p:nvSpPr>
        <p:spPr>
          <a:xfrm>
            <a:off x="5050255"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Monitor public sentiment and it’s impact on the market.</a:t>
            </a:r>
          </a:p>
        </p:txBody>
      </p:sp>
      <p:sp>
        <p:nvSpPr>
          <p:cNvPr id="48" name="Google Shape;704;p41">
            <a:extLst>
              <a:ext uri="{FF2B5EF4-FFF2-40B4-BE49-F238E27FC236}">
                <a16:creationId xmlns:a16="http://schemas.microsoft.com/office/drawing/2014/main" id="{C1460461-09A8-ADB2-D9A5-2E7D5D1CE378}"/>
              </a:ext>
            </a:extLst>
          </p:cNvPr>
          <p:cNvSpPr txBox="1">
            <a:spLocks/>
          </p:cNvSpPr>
          <p:nvPr/>
        </p:nvSpPr>
        <p:spPr>
          <a:xfrm>
            <a:off x="7035997" y="2360949"/>
            <a:ext cx="1166317"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3500"/>
              <a:buFont typeface="Squada One"/>
              <a:buNone/>
              <a:defRPr sz="3500"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IN" sz="1400" dirty="0"/>
              <a:t>Regulatory News</a:t>
            </a:r>
          </a:p>
        </p:txBody>
      </p:sp>
      <p:sp>
        <p:nvSpPr>
          <p:cNvPr id="49" name="Google Shape;709;p41">
            <a:extLst>
              <a:ext uri="{FF2B5EF4-FFF2-40B4-BE49-F238E27FC236}">
                <a16:creationId xmlns:a16="http://schemas.microsoft.com/office/drawing/2014/main" id="{C6AB0E58-BDC8-61B2-E1FC-DF7D72759F5B}"/>
              </a:ext>
            </a:extLst>
          </p:cNvPr>
          <p:cNvSpPr/>
          <p:nvPr/>
        </p:nvSpPr>
        <p:spPr>
          <a:xfrm>
            <a:off x="7036087"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3;p41">
            <a:extLst>
              <a:ext uri="{FF2B5EF4-FFF2-40B4-BE49-F238E27FC236}">
                <a16:creationId xmlns:a16="http://schemas.microsoft.com/office/drawing/2014/main" id="{B1D2E09D-03DC-DEF2-203C-E5E88AA98DD7}"/>
              </a:ext>
            </a:extLst>
          </p:cNvPr>
          <p:cNvSpPr txBox="1">
            <a:spLocks/>
          </p:cNvSpPr>
          <p:nvPr/>
        </p:nvSpPr>
        <p:spPr>
          <a:xfrm>
            <a:off x="7035997"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Track regulatory announcements and their influence on the market.</a:t>
            </a:r>
          </a:p>
        </p:txBody>
      </p:sp>
      <p:sp>
        <p:nvSpPr>
          <p:cNvPr id="51" name="Google Shape;704;p41">
            <a:extLst>
              <a:ext uri="{FF2B5EF4-FFF2-40B4-BE49-F238E27FC236}">
                <a16:creationId xmlns:a16="http://schemas.microsoft.com/office/drawing/2014/main" id="{10A1ABA8-47F0-0A1F-DDEA-68280DB6EE94}"/>
              </a:ext>
            </a:extLst>
          </p:cNvPr>
          <p:cNvSpPr txBox="1">
            <a:spLocks/>
          </p:cNvSpPr>
          <p:nvPr/>
        </p:nvSpPr>
        <p:spPr>
          <a:xfrm>
            <a:off x="3049399" y="2360949"/>
            <a:ext cx="1166317" cy="41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3500"/>
              <a:buFont typeface="Squada One"/>
              <a:buNone/>
              <a:defRPr sz="3500"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IN" sz="1400" dirty="0"/>
              <a:t>Trading Volume</a:t>
            </a:r>
          </a:p>
        </p:txBody>
      </p:sp>
      <p:sp>
        <p:nvSpPr>
          <p:cNvPr id="52" name="Google Shape;709;p41">
            <a:extLst>
              <a:ext uri="{FF2B5EF4-FFF2-40B4-BE49-F238E27FC236}">
                <a16:creationId xmlns:a16="http://schemas.microsoft.com/office/drawing/2014/main" id="{FA70BD5A-D0EB-8A27-EEA1-D2F18182B090}"/>
              </a:ext>
            </a:extLst>
          </p:cNvPr>
          <p:cNvSpPr/>
          <p:nvPr/>
        </p:nvSpPr>
        <p:spPr>
          <a:xfrm>
            <a:off x="3049489" y="2142860"/>
            <a:ext cx="1166317" cy="2407667"/>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03;p41">
            <a:extLst>
              <a:ext uri="{FF2B5EF4-FFF2-40B4-BE49-F238E27FC236}">
                <a16:creationId xmlns:a16="http://schemas.microsoft.com/office/drawing/2014/main" id="{70C59877-E171-AA4E-E86B-EFF99F3D39DC}"/>
              </a:ext>
            </a:extLst>
          </p:cNvPr>
          <p:cNvSpPr txBox="1">
            <a:spLocks/>
          </p:cNvSpPr>
          <p:nvPr/>
        </p:nvSpPr>
        <p:spPr>
          <a:xfrm>
            <a:off x="3049399" y="2922811"/>
            <a:ext cx="1166406" cy="1627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1400" dirty="0"/>
              <a:t>Access the liquidity and Market activity.</a:t>
            </a:r>
          </a:p>
        </p:txBody>
      </p:sp>
      <p:cxnSp>
        <p:nvCxnSpPr>
          <p:cNvPr id="58" name="Google Shape;714;p41">
            <a:extLst>
              <a:ext uri="{FF2B5EF4-FFF2-40B4-BE49-F238E27FC236}">
                <a16:creationId xmlns:a16="http://schemas.microsoft.com/office/drawing/2014/main" id="{FC4A4117-840F-7F60-0858-F14D09126CBC}"/>
              </a:ext>
            </a:extLst>
          </p:cNvPr>
          <p:cNvCxnSpPr>
            <a:cxnSpLocks/>
          </p:cNvCxnSpPr>
          <p:nvPr/>
        </p:nvCxnSpPr>
        <p:spPr>
          <a:xfrm flipV="1">
            <a:off x="4215716" y="3346693"/>
            <a:ext cx="834538" cy="8164"/>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Google Shape;714;p41">
            <a:extLst>
              <a:ext uri="{FF2B5EF4-FFF2-40B4-BE49-F238E27FC236}">
                <a16:creationId xmlns:a16="http://schemas.microsoft.com/office/drawing/2014/main" id="{1718E1F1-1EB5-2117-F5E8-7C2F61A20B05}"/>
              </a:ext>
            </a:extLst>
          </p:cNvPr>
          <p:cNvCxnSpPr>
            <a:cxnSpLocks/>
            <a:stCxn id="46" idx="3"/>
            <a:endCxn id="49" idx="1"/>
          </p:cNvCxnSpPr>
          <p:nvPr/>
        </p:nvCxnSpPr>
        <p:spPr>
          <a:xfrm>
            <a:off x="6216662" y="3346694"/>
            <a:ext cx="819425"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6" name="Google Shape;714;p41">
            <a:extLst>
              <a:ext uri="{FF2B5EF4-FFF2-40B4-BE49-F238E27FC236}">
                <a16:creationId xmlns:a16="http://schemas.microsoft.com/office/drawing/2014/main" id="{4C1AA1A8-145C-4DD7-2153-B933EAF4D595}"/>
              </a:ext>
            </a:extLst>
          </p:cNvPr>
          <p:cNvCxnSpPr>
            <a:cxnSpLocks/>
          </p:cNvCxnSpPr>
          <p:nvPr/>
        </p:nvCxnSpPr>
        <p:spPr>
          <a:xfrm flipV="1">
            <a:off x="579664" y="1747753"/>
            <a:ext cx="0" cy="1605746"/>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649" name="Google Shape;714;p41">
            <a:extLst>
              <a:ext uri="{FF2B5EF4-FFF2-40B4-BE49-F238E27FC236}">
                <a16:creationId xmlns:a16="http://schemas.microsoft.com/office/drawing/2014/main" id="{3F36C779-F618-AA11-73E4-548341E5D5F9}"/>
              </a:ext>
            </a:extLst>
          </p:cNvPr>
          <p:cNvCxnSpPr>
            <a:cxnSpLocks/>
          </p:cNvCxnSpPr>
          <p:nvPr/>
        </p:nvCxnSpPr>
        <p:spPr>
          <a:xfrm flipV="1">
            <a:off x="576134" y="3352142"/>
            <a:ext cx="388738" cy="1357"/>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4785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2">
          <a:extLst>
            <a:ext uri="{FF2B5EF4-FFF2-40B4-BE49-F238E27FC236}">
              <a16:creationId xmlns:a16="http://schemas.microsoft.com/office/drawing/2014/main" id="{15C87C57-70CB-91BE-BC9D-27F660762AED}"/>
            </a:ext>
          </a:extLst>
        </p:cNvPr>
        <p:cNvGrpSpPr/>
        <p:nvPr/>
      </p:nvGrpSpPr>
      <p:grpSpPr>
        <a:xfrm>
          <a:off x="0" y="0"/>
          <a:ext cx="0" cy="0"/>
          <a:chOff x="0" y="0"/>
          <a:chExt cx="0" cy="0"/>
        </a:xfrm>
      </p:grpSpPr>
      <p:sp>
        <p:nvSpPr>
          <p:cNvPr id="593" name="Google Shape;593;p32">
            <a:extLst>
              <a:ext uri="{FF2B5EF4-FFF2-40B4-BE49-F238E27FC236}">
                <a16:creationId xmlns:a16="http://schemas.microsoft.com/office/drawing/2014/main" id="{4DAEF323-87FE-0B92-3021-199FDE8C7984}"/>
              </a:ext>
            </a:extLst>
          </p:cNvPr>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 Sources</a:t>
            </a:r>
            <a:endParaRPr dirty="0"/>
          </a:p>
        </p:txBody>
      </p:sp>
      <p:sp>
        <p:nvSpPr>
          <p:cNvPr id="594" name="Google Shape;594;p32">
            <a:extLst>
              <a:ext uri="{FF2B5EF4-FFF2-40B4-BE49-F238E27FC236}">
                <a16:creationId xmlns:a16="http://schemas.microsoft.com/office/drawing/2014/main" id="{C11EC97C-D789-E418-4961-C89C98CEDE50}"/>
              </a:ext>
            </a:extLst>
          </p:cNvPr>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596" name="Google Shape;596;p32">
            <a:extLst>
              <a:ext uri="{FF2B5EF4-FFF2-40B4-BE49-F238E27FC236}">
                <a16:creationId xmlns:a16="http://schemas.microsoft.com/office/drawing/2014/main" id="{A308AC4A-C1BE-A129-5FA3-48BFB93AB74C}"/>
              </a:ext>
            </a:extLst>
          </p:cNvPr>
          <p:cNvSpPr txBox="1">
            <a:spLocks noGrp="1"/>
          </p:cNvSpPr>
          <p:nvPr>
            <p:ph type="subTitle" idx="2"/>
          </p:nvPr>
        </p:nvSpPr>
        <p:spPr>
          <a:xfrm>
            <a:off x="6187075" y="2571750"/>
            <a:ext cx="2236800" cy="8455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598" name="Google Shape;598;p32">
            <a:extLst>
              <a:ext uri="{FF2B5EF4-FFF2-40B4-BE49-F238E27FC236}">
                <a16:creationId xmlns:a16="http://schemas.microsoft.com/office/drawing/2014/main" id="{9590BAE4-C4BA-0954-CAEA-74C6E21CC5E3}"/>
              </a:ext>
            </a:extLst>
          </p:cNvPr>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599" name="Google Shape;599;p32">
            <a:extLst>
              <a:ext uri="{FF2B5EF4-FFF2-40B4-BE49-F238E27FC236}">
                <a16:creationId xmlns:a16="http://schemas.microsoft.com/office/drawing/2014/main" id="{305931E9-B37B-3632-6413-42368C388D16}"/>
              </a:ext>
            </a:extLst>
          </p:cNvPr>
          <p:cNvSpPr txBox="1">
            <a:spLocks noGrp="1"/>
          </p:cNvSpPr>
          <p:nvPr>
            <p:ph type="subTitle" idx="5"/>
          </p:nvPr>
        </p:nvSpPr>
        <p:spPr>
          <a:xfrm>
            <a:off x="6187075" y="3836999"/>
            <a:ext cx="2236800" cy="613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602" name="Google Shape;602;p32">
            <a:extLst>
              <a:ext uri="{FF2B5EF4-FFF2-40B4-BE49-F238E27FC236}">
                <a16:creationId xmlns:a16="http://schemas.microsoft.com/office/drawing/2014/main" id="{FE04117B-EF6C-6AC9-ABEE-42FE0F630353}"/>
              </a:ext>
            </a:extLst>
          </p:cNvPr>
          <p:cNvSpPr txBox="1">
            <a:spLocks noGrp="1"/>
          </p:cNvSpPr>
          <p:nvPr>
            <p:ph type="subTitle" idx="8"/>
          </p:nvPr>
        </p:nvSpPr>
        <p:spPr>
          <a:xfrm>
            <a:off x="720000" y="1766350"/>
            <a:ext cx="3215186"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dirty="0"/>
          </a:p>
        </p:txBody>
      </p:sp>
      <p:sp>
        <p:nvSpPr>
          <p:cNvPr id="603" name="Google Shape;603;p32">
            <a:extLst>
              <a:ext uri="{FF2B5EF4-FFF2-40B4-BE49-F238E27FC236}">
                <a16:creationId xmlns:a16="http://schemas.microsoft.com/office/drawing/2014/main" id="{83F52F2F-FB96-111B-8736-745B41F667C1}"/>
              </a:ext>
            </a:extLst>
          </p:cNvPr>
          <p:cNvSpPr txBox="1">
            <a:spLocks noGrp="1"/>
          </p:cNvSpPr>
          <p:nvPr>
            <p:ph type="subTitle" idx="9"/>
          </p:nvPr>
        </p:nvSpPr>
        <p:spPr>
          <a:xfrm>
            <a:off x="719999" y="2186050"/>
            <a:ext cx="3141707" cy="1079664"/>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dirty="0"/>
          </a:p>
        </p:txBody>
      </p:sp>
      <p:sp>
        <p:nvSpPr>
          <p:cNvPr id="604" name="Google Shape;604;p32">
            <a:extLst>
              <a:ext uri="{FF2B5EF4-FFF2-40B4-BE49-F238E27FC236}">
                <a16:creationId xmlns:a16="http://schemas.microsoft.com/office/drawing/2014/main" id="{F325B2C5-233D-B098-503A-5FA53360315D}"/>
              </a:ext>
            </a:extLst>
          </p:cNvPr>
          <p:cNvSpPr txBox="1">
            <a:spLocks noGrp="1"/>
          </p:cNvSpPr>
          <p:nvPr>
            <p:ph type="subTitle" idx="13"/>
          </p:nvPr>
        </p:nvSpPr>
        <p:spPr>
          <a:xfrm>
            <a:off x="555170" y="3417300"/>
            <a:ext cx="2396631"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dirty="0"/>
          </a:p>
        </p:txBody>
      </p:sp>
      <p:sp>
        <p:nvSpPr>
          <p:cNvPr id="605" name="Google Shape;605;p32">
            <a:extLst>
              <a:ext uri="{FF2B5EF4-FFF2-40B4-BE49-F238E27FC236}">
                <a16:creationId xmlns:a16="http://schemas.microsoft.com/office/drawing/2014/main" id="{107E8B33-9928-C5BA-25EB-BCB6579513FF}"/>
              </a:ext>
            </a:extLst>
          </p:cNvPr>
          <p:cNvSpPr txBox="1">
            <a:spLocks noGrp="1"/>
          </p:cNvSpPr>
          <p:nvPr>
            <p:ph type="subTitle" idx="14"/>
          </p:nvPr>
        </p:nvSpPr>
        <p:spPr>
          <a:xfrm>
            <a:off x="720000" y="4220937"/>
            <a:ext cx="2236800" cy="493178"/>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dirty="0"/>
          </a:p>
        </p:txBody>
      </p:sp>
      <p:pic>
        <p:nvPicPr>
          <p:cNvPr id="11" name="Picture 10">
            <a:extLst>
              <a:ext uri="{FF2B5EF4-FFF2-40B4-BE49-F238E27FC236}">
                <a16:creationId xmlns:a16="http://schemas.microsoft.com/office/drawing/2014/main" id="{F5E1BE19-F1D0-34FF-EBE2-EA892C5C5D18}"/>
              </a:ext>
            </a:extLst>
          </p:cNvPr>
          <p:cNvPicPr>
            <a:picLocks noChangeAspect="1"/>
          </p:cNvPicPr>
          <p:nvPr/>
        </p:nvPicPr>
        <p:blipFill>
          <a:blip r:embed="rId3"/>
          <a:stretch>
            <a:fillRect/>
          </a:stretch>
        </p:blipFill>
        <p:spPr>
          <a:xfrm>
            <a:off x="834298" y="1422788"/>
            <a:ext cx="7754532" cy="3532934"/>
          </a:xfrm>
          <a:prstGeom prst="rect">
            <a:avLst/>
          </a:prstGeom>
        </p:spPr>
      </p:pic>
    </p:spTree>
    <p:extLst>
      <p:ext uri="{BB962C8B-B14F-4D97-AF65-F5344CB8AC3E}">
        <p14:creationId xmlns:p14="http://schemas.microsoft.com/office/powerpoint/2010/main" val="423832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0570B763-6E8B-2669-9DDE-AB96EDDFDB05}"/>
            </a:ext>
          </a:extLst>
        </p:cNvPr>
        <p:cNvGrpSpPr/>
        <p:nvPr/>
      </p:nvGrpSpPr>
      <p:grpSpPr>
        <a:xfrm>
          <a:off x="0" y="0"/>
          <a:ext cx="0" cy="0"/>
          <a:chOff x="0" y="0"/>
          <a:chExt cx="0" cy="0"/>
        </a:xfrm>
      </p:grpSpPr>
      <p:sp>
        <p:nvSpPr>
          <p:cNvPr id="708" name="Google Shape;708;p41">
            <a:extLst>
              <a:ext uri="{FF2B5EF4-FFF2-40B4-BE49-F238E27FC236}">
                <a16:creationId xmlns:a16="http://schemas.microsoft.com/office/drawing/2014/main" id="{35FBEDFE-D1C0-FBEE-8A29-9B58CC7BB818}"/>
              </a:ext>
            </a:extLst>
          </p:cNvPr>
          <p:cNvSpPr txBox="1">
            <a:spLocks noGrp="1"/>
          </p:cNvSpPr>
          <p:nvPr>
            <p:ph type="title"/>
          </p:nvPr>
        </p:nvSpPr>
        <p:spPr>
          <a:xfrm>
            <a:off x="720000" y="414867"/>
            <a:ext cx="7704000" cy="697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Data Preparation for </a:t>
            </a:r>
            <a:r>
              <a:rPr lang="en-IN" sz="2400" dirty="0" err="1"/>
              <a:t>Analyzing</a:t>
            </a:r>
            <a:r>
              <a:rPr lang="en-IN" sz="2400" dirty="0"/>
              <a:t> the Bitcoin Cryptocurrency Market</a:t>
            </a:r>
            <a:endParaRPr sz="2400" dirty="0"/>
          </a:p>
        </p:txBody>
      </p:sp>
      <p:sp>
        <p:nvSpPr>
          <p:cNvPr id="2" name="Google Shape;579;p30">
            <a:extLst>
              <a:ext uri="{FF2B5EF4-FFF2-40B4-BE49-F238E27FC236}">
                <a16:creationId xmlns:a16="http://schemas.microsoft.com/office/drawing/2014/main" id="{97CE498F-BCA0-5CCE-DB76-AF1B5DEA7226}"/>
              </a:ext>
            </a:extLst>
          </p:cNvPr>
          <p:cNvSpPr/>
          <p:nvPr/>
        </p:nvSpPr>
        <p:spPr>
          <a:xfrm>
            <a:off x="1845732" y="880533"/>
            <a:ext cx="6578267" cy="341223"/>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Titillium Web" panose="00000500000000000000" pitchFamily="2" charset="0"/>
              </a:rPr>
              <a:t>Cleaning , transforming and integrating data for analysis</a:t>
            </a:r>
            <a:endParaRPr lang="en-IN" dirty="0">
              <a:solidFill>
                <a:schemeClr val="accent3"/>
              </a:solidFill>
              <a:latin typeface="Titillium Web" panose="00000500000000000000" pitchFamily="2" charset="0"/>
            </a:endParaRPr>
          </a:p>
        </p:txBody>
      </p:sp>
      <p:pic>
        <p:nvPicPr>
          <p:cNvPr id="6" name="Picture 5">
            <a:extLst>
              <a:ext uri="{FF2B5EF4-FFF2-40B4-BE49-F238E27FC236}">
                <a16:creationId xmlns:a16="http://schemas.microsoft.com/office/drawing/2014/main" id="{F8E76D1D-8D11-3A5E-7890-786A54E944D1}"/>
              </a:ext>
            </a:extLst>
          </p:cNvPr>
          <p:cNvPicPr>
            <a:picLocks noChangeAspect="1"/>
          </p:cNvPicPr>
          <p:nvPr/>
        </p:nvPicPr>
        <p:blipFill>
          <a:blip r:embed="rId3"/>
          <a:stretch>
            <a:fillRect/>
          </a:stretch>
        </p:blipFill>
        <p:spPr>
          <a:xfrm>
            <a:off x="720000" y="1622375"/>
            <a:ext cx="7779021" cy="2974117"/>
          </a:xfrm>
          <a:prstGeom prst="rect">
            <a:avLst/>
          </a:prstGeom>
        </p:spPr>
      </p:pic>
    </p:spTree>
    <p:extLst>
      <p:ext uri="{BB962C8B-B14F-4D97-AF65-F5344CB8AC3E}">
        <p14:creationId xmlns:p14="http://schemas.microsoft.com/office/powerpoint/2010/main" val="3590249766"/>
      </p:ext>
    </p:extLst>
  </p:cSld>
  <p:clrMapOvr>
    <a:masterClrMapping/>
  </p:clrMapOvr>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499</Words>
  <Application>Microsoft Office PowerPoint</Application>
  <PresentationFormat>On-screen Show (16:9)</PresentationFormat>
  <Paragraphs>81</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Squada One</vt:lpstr>
      <vt:lpstr>Titillium Web</vt:lpstr>
      <vt:lpstr>Bitcoin Company Pitch Deck by Slidesgo</vt:lpstr>
      <vt:lpstr>Exploring the Bitcoin Cryptocurrency Market </vt:lpstr>
      <vt:lpstr>Team Members</vt:lpstr>
      <vt:lpstr>Introduction</vt:lpstr>
      <vt:lpstr>Challenges in Exploring the Bitcoin Cryptocurrency Market</vt:lpstr>
      <vt:lpstr>Solutions for Analyzing the Bitcoin Cryptocurrency Market</vt:lpstr>
      <vt:lpstr>Business Understanding in Bitcoin Cryptocurrency Market Analysis</vt:lpstr>
      <vt:lpstr>Data Requirements for Bitcoin Cryptocurrency Market Analysis</vt:lpstr>
      <vt:lpstr>Data Sources</vt:lpstr>
      <vt:lpstr>Data Preparation for Analyzing the Bitcoin Cryptocurrency Market</vt:lpstr>
      <vt:lpstr>Evaluation Methods for Bitcoin Cryptocurrency Market Analysis</vt:lpstr>
      <vt:lpstr>Deployment Strategies for Bitcoin Cryptocurrency Market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Bitcoin Cryptocurrency Market </dc:title>
  <cp:lastModifiedBy>Karthik Vinnakota</cp:lastModifiedBy>
  <cp:revision>5</cp:revision>
  <dcterms:modified xsi:type="dcterms:W3CDTF">2024-03-04T00:18:19Z</dcterms:modified>
</cp:coreProperties>
</file>